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/>
    <p:restoredTop sz="94715"/>
  </p:normalViewPr>
  <p:slideViewPr>
    <p:cSldViewPr snapToGrid="0">
      <p:cViewPr varScale="1">
        <p:scale>
          <a:sx n="80" d="100"/>
          <a:sy n="80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7B9D2-7335-C945-8F89-BB0E1CAD096C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9650E-3D9E-B645-B11C-43B94AFA0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9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2025-0919 Lab meeting Hiro3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9650E-3D9E-B645-B11C-43B94AFA01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B98C-3F37-655B-9020-60361F08C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E47EB-FAE6-0307-09F4-27BFC8F33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82162-135B-231C-D8D6-86BBA54A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3276-31B9-8A4D-ADCE-1B88E7B1000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1A06D-4C3C-F490-3895-8DE01A7A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DC80B-9D54-11EC-1AAE-EA772228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D296-0ED5-BB43-832C-94CC834C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5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247B-CE56-FEBA-9026-744E7A449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639EF-C97E-B501-244E-505491B16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6BA2B-D05E-2E1A-4511-8310BB56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3276-31B9-8A4D-ADCE-1B88E7B1000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60282-799F-7AB9-3B8F-828D3B23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C5361-E344-15C1-DF2F-5A26477E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D296-0ED5-BB43-832C-94CC834C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4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54997-9573-55C5-C17A-30750EC69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C37F0-AFC6-C768-9316-31D80ABD2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5EEED-3F25-06CF-2689-E93E3613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3276-31B9-8A4D-ADCE-1B88E7B1000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EAA06-C37D-D3EC-3335-254A9417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427EA-3B43-FE0B-4489-1735E7C2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D296-0ED5-BB43-832C-94CC834C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5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F4AA-1011-37AF-E529-E1BB15CC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56A3B-2AFD-F140-DB11-1C6638E7B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FB5F4-AB65-AFF6-CBA5-46F1C751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3276-31B9-8A4D-ADCE-1B88E7B1000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6AADB-B2AD-031A-4497-4D1D6B9C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20586-4A13-936B-D900-025D7F17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D296-0ED5-BB43-832C-94CC834C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8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00BE6-3EEC-D8FA-A331-8BB1DCD1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9A5C0-C49E-FC9E-A6D4-E37C23012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49057-D834-4260-B53A-5EB1C68F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3276-31B9-8A4D-ADCE-1B88E7B1000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19B4E-A8B2-BF56-99A4-4D3BF5B2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50334-5678-6199-678E-22FCA322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D296-0ED5-BB43-832C-94CC834C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4867-4859-BD17-9B6F-3FD8A913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E2C4B-FE51-8BF7-45A5-B481AD2FC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5F895-71F6-E82A-5A71-5B052A7A2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36BBF-D4C7-84A6-DA55-3188413C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3276-31B9-8A4D-ADCE-1B88E7B1000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1DC04-D3AB-87C4-804C-ABCCA054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9A8D6-2EA1-5573-6524-7B18662CC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D296-0ED5-BB43-832C-94CC834C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8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ABA7-38C5-F83F-BD0C-9509E72AB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1E625-A0EF-E317-3FA3-E57813932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F4707-B32D-C90C-F64E-A07D9134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27C2F-D709-6B3A-62BD-5C1791DB3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257022-6814-8FFD-BC70-E6D8917AE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554283-6172-8CC5-A052-D82BB33B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3276-31B9-8A4D-ADCE-1B88E7B1000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E8C0D6-B1D9-0796-764F-2C5C0BA8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0D6C1-048C-3F77-ADD8-57AFC1E8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D296-0ED5-BB43-832C-94CC834C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7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8DC0-3959-EC93-CDAC-5CDD0675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9A92F-1B23-B510-FAFA-F9A37D1F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3276-31B9-8A4D-ADCE-1B88E7B1000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F9E30-425F-7DDA-CB29-8FD1DFB2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25FBB-76AB-2A19-E710-E2FEA806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D296-0ED5-BB43-832C-94CC834C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AFC25E-9B76-FDD5-9C01-2A34443A3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3276-31B9-8A4D-ADCE-1B88E7B1000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240C1-0C37-347F-05D7-4793B61F5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9426D-73A4-BBCD-4F96-C568DD48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D296-0ED5-BB43-832C-94CC834C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4788-1709-C1CA-8D19-8A9F2848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3EEE-316E-BB47-3B64-76CEB586A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64717-890F-16C1-27C1-DB8389B0E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F8650-39D2-B5E8-BCE9-EE1184B5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3276-31B9-8A4D-ADCE-1B88E7B1000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985F2-212C-0F70-718C-C7BF0CAC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4BA4D-C6C7-D2AB-231E-47FD79BE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D296-0ED5-BB43-832C-94CC834C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7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615D-4CFA-BFB4-185D-8CDF488F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C0904A-733D-B965-0BE9-3CAEBF0E3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A14EB-E8D6-F8C4-F6AD-71FC7A5A4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2252C-74DC-E561-1490-2CC2FCEE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3276-31B9-8A4D-ADCE-1B88E7B1000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B9CC8-FB4B-AC1F-7A2C-E4C443612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C524A-2493-91CC-7C79-ED18CFDC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D296-0ED5-BB43-832C-94CC834C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7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19241-2977-01AA-093E-AE5AAE08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4DF31-5FF6-D41C-FE32-0AAE4E8D2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8069F-E431-BAFD-7739-8FF946A82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4E3276-31B9-8A4D-ADCE-1B88E7B1000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0CA1D-D176-7BF7-E68A-EBC99D9D5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78D4A-F766-605D-013B-4698657A3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D4D296-0ED5-BB43-832C-94CC834C7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E3AEE-ACB4-CCA0-CC8F-1F7FC8FB9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49E07D-55F0-78A9-2663-6097D8D901F6}"/>
              </a:ext>
            </a:extLst>
          </p:cNvPr>
          <p:cNvSpPr txBox="1"/>
          <p:nvPr/>
        </p:nvSpPr>
        <p:spPr>
          <a:xfrm>
            <a:off x="5582824" y="1161271"/>
            <a:ext cx="573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/>
                </a:solidFill>
              </a:rPr>
              <a:t>Komatsu Lab at UCSF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E0F24-173E-A925-9B64-F8AD42118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54" y="1283183"/>
            <a:ext cx="1771828" cy="1291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BC729F-E13F-4C71-F514-8446AEAB10C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555" y="1105124"/>
            <a:ext cx="3249390" cy="1760086"/>
          </a:xfrm>
          <a:prstGeom prst="rect">
            <a:avLst/>
          </a:prstGeom>
          <a:ln w="19050">
            <a:noFill/>
          </a:ln>
        </p:spPr>
      </p:pic>
      <p:pic>
        <p:nvPicPr>
          <p:cNvPr id="12" name="Picture 11" descr="Two men in lab coats in a room with shelves of medicine&#10;&#10;AI-generated content may be incorrect.">
            <a:extLst>
              <a:ext uri="{FF2B5EF4-FFF2-40B4-BE49-F238E27FC236}">
                <a16:creationId xmlns:a16="http://schemas.microsoft.com/office/drawing/2014/main" id="{BEA122B7-6DC9-B2F1-F5F5-8550D4383A9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125" y="1883956"/>
            <a:ext cx="3258637" cy="30900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930C08-E069-1681-CCB2-4C41CDF9EBAB}"/>
              </a:ext>
            </a:extLst>
          </p:cNvPr>
          <p:cNvSpPr txBox="1"/>
          <p:nvPr/>
        </p:nvSpPr>
        <p:spPr>
          <a:xfrm>
            <a:off x="293662" y="5877541"/>
            <a:ext cx="1144869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We are breeding </a:t>
            </a:r>
            <a:r>
              <a:rPr lang="en-US" sz="1600" b="1" dirty="0"/>
              <a:t>Luc-</a:t>
            </a:r>
            <a:r>
              <a:rPr lang="en-US" sz="1600" b="1" dirty="0" err="1"/>
              <a:t>Tg</a:t>
            </a:r>
            <a:r>
              <a:rPr lang="en-US" sz="1600" b="1" dirty="0"/>
              <a:t> rats</a:t>
            </a:r>
            <a:r>
              <a:rPr lang="en-US" sz="1600" dirty="0"/>
              <a:t> in our animal facility, originally developed in 2006 by </a:t>
            </a:r>
            <a:r>
              <a:rPr lang="en-US" sz="1600" b="1" dirty="0"/>
              <a:t>Dr. Eiji Kobayashi</a:t>
            </a:r>
            <a:r>
              <a:rPr lang="en-US" sz="1600" dirty="0"/>
              <a:t> (</a:t>
            </a:r>
            <a:r>
              <a:rPr lang="en-US" sz="1600" i="1" dirty="0" err="1"/>
              <a:t>Hakamata</a:t>
            </a:r>
            <a:r>
              <a:rPr lang="en-US" sz="1600" i="1" dirty="0"/>
              <a:t> et al., Transplantation</a:t>
            </a:r>
            <a:r>
              <a:rPr lang="en-US" sz="1600" dirty="0"/>
              <a:t>). </a:t>
            </a:r>
            <a:r>
              <a:rPr lang="en-US" sz="1600" b="1" dirty="0"/>
              <a:t>Dr. Komatsu</a:t>
            </a:r>
            <a:r>
              <a:rPr lang="en-US" sz="1600" dirty="0"/>
              <a:t> has been using Luc-</a:t>
            </a:r>
            <a:r>
              <a:rPr lang="en-US" sz="1600" dirty="0" err="1"/>
              <a:t>Tg</a:t>
            </a:r>
            <a:r>
              <a:rPr lang="en-US" sz="1600" dirty="0"/>
              <a:t> rats since </a:t>
            </a:r>
            <a:r>
              <a:rPr lang="en-US" sz="1600" b="1" dirty="0"/>
              <a:t>2014</a:t>
            </a:r>
            <a:r>
              <a:rPr lang="en-US" sz="1600" dirty="0"/>
              <a:t> at </a:t>
            </a:r>
            <a:r>
              <a:rPr lang="en-US" sz="1600" b="1" dirty="0"/>
              <a:t>City of Hope Medical Center</a:t>
            </a:r>
            <a:r>
              <a:rPr lang="en-US" sz="1600" dirty="0"/>
              <a:t> (Los Angeles) and brought them to </a:t>
            </a:r>
            <a:r>
              <a:rPr lang="en-US" sz="1600" b="1" dirty="0"/>
              <a:t>UCSF</a:t>
            </a:r>
            <a:r>
              <a:rPr lang="en-US" sz="1600" dirty="0"/>
              <a:t> in </a:t>
            </a:r>
            <a:r>
              <a:rPr lang="en-US" sz="1600" b="1" dirty="0"/>
              <a:t>2024</a:t>
            </a:r>
            <a:r>
              <a:rPr lang="en-US" sz="1600" dirty="0"/>
              <a:t>. These rats are now actively used for </a:t>
            </a:r>
            <a:r>
              <a:rPr lang="en-US" sz="1600" b="1" dirty="0"/>
              <a:t>cell and organ transplantation research</a:t>
            </a:r>
            <a:r>
              <a:rPr lang="en-US" sz="16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A784E1-81D2-0AE7-D267-67E87E9A93A3}"/>
              </a:ext>
            </a:extLst>
          </p:cNvPr>
          <p:cNvSpPr txBox="1"/>
          <p:nvPr/>
        </p:nvSpPr>
        <p:spPr>
          <a:xfrm>
            <a:off x="4782863" y="5111953"/>
            <a:ext cx="458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Drs. </a:t>
            </a:r>
            <a:r>
              <a:rPr lang="en-US" sz="1400" dirty="0" err="1"/>
              <a:t>Mitsugashira</a:t>
            </a:r>
            <a:r>
              <a:rPr lang="en-US" sz="1400" dirty="0"/>
              <a:t> (Lt) and Komatsu (Rt)</a:t>
            </a:r>
          </a:p>
        </p:txBody>
      </p:sp>
      <p:pic>
        <p:nvPicPr>
          <p:cNvPr id="2" name="Picture 1" descr="A group of plastic containers with labels&#10;&#10;AI-generated content may be incorrect.">
            <a:extLst>
              <a:ext uri="{FF2B5EF4-FFF2-40B4-BE49-F238E27FC236}">
                <a16:creationId xmlns:a16="http://schemas.microsoft.com/office/drawing/2014/main" id="{A9BEAA2D-9BE8-906F-8AE2-609AFB6F89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15193" y="2909041"/>
            <a:ext cx="2414978" cy="2769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850F09-8616-A632-941A-0E92E16172A7}"/>
              </a:ext>
            </a:extLst>
          </p:cNvPr>
          <p:cNvSpPr txBox="1"/>
          <p:nvPr/>
        </p:nvSpPr>
        <p:spPr>
          <a:xfrm>
            <a:off x="193962" y="147559"/>
            <a:ext cx="11804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Luc-</a:t>
            </a:r>
            <a:r>
              <a:rPr lang="en-US" sz="3600" b="1" i="1" dirty="0" err="1">
                <a:solidFill>
                  <a:srgbClr val="FF0000"/>
                </a:solidFill>
              </a:rPr>
              <a:t>Tg</a:t>
            </a:r>
            <a:r>
              <a:rPr lang="en-US" sz="3600" b="1" i="1" dirty="0">
                <a:solidFill>
                  <a:srgbClr val="FF0000"/>
                </a:solidFill>
              </a:rPr>
              <a:t> rats </a:t>
            </a:r>
            <a:r>
              <a:rPr lang="en-US" sz="3600" b="1" i="1" dirty="0"/>
              <a:t>expand tissue engineering research in US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47929-F869-4151-8106-DEA3758B3F1F}"/>
              </a:ext>
            </a:extLst>
          </p:cNvPr>
          <p:cNvSpPr txBox="1"/>
          <p:nvPr/>
        </p:nvSpPr>
        <p:spPr>
          <a:xfrm>
            <a:off x="8792750" y="2122348"/>
            <a:ext cx="3249389" cy="2793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Selected Publications from Komatsu Lab using </a:t>
            </a:r>
            <a:r>
              <a:rPr lang="en-US" sz="1600" b="1" dirty="0">
                <a:solidFill>
                  <a:srgbClr val="FF0000"/>
                </a:solidFill>
              </a:rPr>
              <a:t>Luc-</a:t>
            </a:r>
            <a:r>
              <a:rPr lang="en-US" sz="1600" b="1" dirty="0" err="1">
                <a:solidFill>
                  <a:srgbClr val="FF0000"/>
                </a:solidFill>
              </a:rPr>
              <a:t>Tg</a:t>
            </a:r>
            <a:r>
              <a:rPr lang="en-US" sz="1600" b="1" dirty="0">
                <a:solidFill>
                  <a:srgbClr val="FF0000"/>
                </a:solidFill>
              </a:rPr>
              <a:t> rats 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000" dirty="0"/>
              <a:t>Kobayashi et al., 2024, </a:t>
            </a:r>
            <a:r>
              <a:rPr lang="en-US" sz="1000" i="1" dirty="0"/>
              <a:t>Cell Transplant</a:t>
            </a:r>
            <a:br>
              <a:rPr lang="en-US" sz="1000" dirty="0"/>
            </a:br>
            <a:r>
              <a:rPr lang="en-US" sz="1000" dirty="0"/>
              <a:t>Gonzalez et al., 2023, </a:t>
            </a:r>
            <a:r>
              <a:rPr lang="en-US" sz="1000" i="1" dirty="0"/>
              <a:t>Cell Transplant</a:t>
            </a:r>
            <a:br>
              <a:rPr lang="en-US" sz="1000" dirty="0"/>
            </a:br>
            <a:r>
              <a:rPr lang="en-US" sz="1000" dirty="0"/>
              <a:t>Myrick et al., 2022, </a:t>
            </a:r>
            <a:r>
              <a:rPr lang="en-US" sz="1000" i="1" dirty="0" err="1"/>
              <a:t>Biofabrication</a:t>
            </a:r>
            <a:br>
              <a:rPr lang="en-US" sz="1000" dirty="0"/>
            </a:br>
            <a:r>
              <a:rPr lang="en-US" sz="1000" dirty="0"/>
              <a:t>Komatsu et al., 2022, </a:t>
            </a:r>
            <a:r>
              <a:rPr lang="en-US" sz="1000" i="1" dirty="0"/>
              <a:t>Pancreas</a:t>
            </a:r>
            <a:br>
              <a:rPr lang="en-US" sz="1000" dirty="0"/>
            </a:br>
            <a:r>
              <a:rPr lang="en-US" sz="1000" dirty="0"/>
              <a:t>Komatsu et al., 2021, </a:t>
            </a:r>
            <a:r>
              <a:rPr lang="en-US" sz="1000" i="1" dirty="0"/>
              <a:t>Mol Imaging Biol</a:t>
            </a:r>
            <a:br>
              <a:rPr lang="en-US" sz="1000" dirty="0"/>
            </a:br>
            <a:r>
              <a:rPr lang="en-US" sz="1000" dirty="0"/>
              <a:t>Komatsu et al., 2020, </a:t>
            </a:r>
            <a:r>
              <a:rPr lang="en-US" sz="1000" i="1" dirty="0" err="1"/>
              <a:t>Microvasc</a:t>
            </a:r>
            <a:r>
              <a:rPr lang="en-US" sz="1000" i="1" dirty="0"/>
              <a:t> Res</a:t>
            </a:r>
            <a:br>
              <a:rPr lang="en-US" sz="1000" dirty="0"/>
            </a:br>
            <a:r>
              <a:rPr lang="en-US" sz="1000" dirty="0"/>
              <a:t>Komatsu et al., 2020, </a:t>
            </a:r>
            <a:r>
              <a:rPr lang="en-US" sz="1000" i="1" dirty="0" err="1"/>
              <a:t>Transpl</a:t>
            </a:r>
            <a:r>
              <a:rPr lang="en-US" sz="1000" i="1" dirty="0"/>
              <a:t> Int</a:t>
            </a:r>
            <a:br>
              <a:rPr lang="en-US" sz="1000" dirty="0"/>
            </a:br>
            <a:r>
              <a:rPr lang="en-US" sz="1000" dirty="0"/>
              <a:t>Cook &amp; Komatsu et al., 2019, </a:t>
            </a:r>
            <a:r>
              <a:rPr lang="en-US" sz="1000" i="1" dirty="0"/>
              <a:t>Actuators &amp; Microsystems</a:t>
            </a:r>
            <a:br>
              <a:rPr lang="en-US" sz="1000" dirty="0"/>
            </a:br>
            <a:r>
              <a:rPr lang="en-US" sz="1000" dirty="0"/>
              <a:t>Komatsu et al., 2018, </a:t>
            </a:r>
            <a:r>
              <a:rPr lang="en-US" sz="1000" i="1" dirty="0" err="1"/>
              <a:t>Biofabrication</a:t>
            </a:r>
            <a:endParaRPr lang="en-US" sz="1000" dirty="0"/>
          </a:p>
        </p:txBody>
      </p:sp>
      <p:pic>
        <p:nvPicPr>
          <p:cNvPr id="3" name="図 17" descr="カラフル, 座る, テーブル, コンピュータ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EC7861C-E5AE-4A5A-12D0-590A79CBF3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6752" y="3086262"/>
            <a:ext cx="1450527" cy="241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83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184</Words>
  <Application>Microsoft Office PowerPoint</Application>
  <PresentationFormat>ワイド画面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Komatsu, Hirotake</dc:creator>
  <cp:lastModifiedBy>彩子 谷貝</cp:lastModifiedBy>
  <cp:revision>10</cp:revision>
  <dcterms:created xsi:type="dcterms:W3CDTF">2025-08-28T02:09:09Z</dcterms:created>
  <dcterms:modified xsi:type="dcterms:W3CDTF">2025-09-30T01:16:29Z</dcterms:modified>
</cp:coreProperties>
</file>